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540" userDrawn="1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CW980H/D6x5A6Bdt+viPn+iyb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38" d="100"/>
          <a:sy n="138" d="100"/>
        </p:scale>
        <p:origin x="300" y="108"/>
      </p:cViewPr>
      <p:guideLst>
        <p:guide pos="254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72963a97b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g372963a97b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72963a97b3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72963a97b3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2963a97b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372963a97b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1b30e10fd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71b30e10fd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1b30e10fd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371b30e10fd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1b30e10fd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371b30e10fd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71b30e10f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71b30e10f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1b30e10fd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1b30e10fd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73d58466d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73d58466d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73d741f5d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373d741f5d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73d741f5d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73d741f5d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73d741f5d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73d741f5d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73d741f5d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73d741f5d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73d741f5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73d741f5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724972931c_3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3724972931c_3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722f8543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722f8543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22f85438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22f85438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2963a97b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g372963a97b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2963a97b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72963a97b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2963a97b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372963a97b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2963a97b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72963a97b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2963a97b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72963a97b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2963a97b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72963a97b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8" descr="A yellow and orange background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6" y="0"/>
            <a:ext cx="913828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410" y="668041"/>
            <a:ext cx="5949176" cy="362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24972931c_3_160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3724972931c_3_1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3724972931c_3_163" descr="A white background with a triangle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l="26675"/>
          <a:stretch/>
        </p:blipFill>
        <p:spPr>
          <a:xfrm>
            <a:off x="0" y="-37694"/>
            <a:ext cx="9342120" cy="518119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724972931c_3_163"/>
          <p:cNvSpPr txBox="1">
            <a:spLocks noGrp="1"/>
          </p:cNvSpPr>
          <p:nvPr>
            <p:ph type="ctrTitle"/>
          </p:nvPr>
        </p:nvSpPr>
        <p:spPr>
          <a:xfrm>
            <a:off x="540327" y="1330036"/>
            <a:ext cx="38370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724972931c_3_163"/>
          <p:cNvSpPr txBox="1">
            <a:spLocks noGrp="1"/>
          </p:cNvSpPr>
          <p:nvPr>
            <p:ph type="subTitle" idx="1"/>
          </p:nvPr>
        </p:nvSpPr>
        <p:spPr>
          <a:xfrm>
            <a:off x="540327" y="2270956"/>
            <a:ext cx="3830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i="1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g3724972931c_3_163"/>
          <p:cNvSpPr txBox="1">
            <a:spLocks noGrp="1"/>
          </p:cNvSpPr>
          <p:nvPr>
            <p:ph type="body" idx="2"/>
          </p:nvPr>
        </p:nvSpPr>
        <p:spPr>
          <a:xfrm>
            <a:off x="540544" y="3401616"/>
            <a:ext cx="3879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>
                <a:solidFill>
                  <a:srgbClr val="E13B4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o"/>
              <a:defRPr>
                <a:solidFill>
                  <a:srgbClr val="D1345D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>
                <a:solidFill>
                  <a:srgbClr val="D1345D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>
                <a:solidFill>
                  <a:srgbClr val="D1345D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D1345D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3724972931c_3_163"/>
          <p:cNvSpPr txBox="1">
            <a:spLocks noGrp="1"/>
          </p:cNvSpPr>
          <p:nvPr>
            <p:ph type="body" idx="3"/>
          </p:nvPr>
        </p:nvSpPr>
        <p:spPr>
          <a:xfrm>
            <a:off x="540544" y="3675460"/>
            <a:ext cx="38790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7F7F7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g3724972931c_3_163"/>
          <p:cNvSpPr txBox="1">
            <a:spLocks noGrp="1"/>
          </p:cNvSpPr>
          <p:nvPr>
            <p:ph type="body" idx="4"/>
          </p:nvPr>
        </p:nvSpPr>
        <p:spPr>
          <a:xfrm>
            <a:off x="540327" y="4271476"/>
            <a:ext cx="17526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>
                <a:solidFill>
                  <a:srgbClr val="A58DF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01" name="Google Shape;101;g3724972931c_3_163" descr="A black background with blue and red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3861" y="74129"/>
            <a:ext cx="1884157" cy="82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724972931c_3_163"/>
          <p:cNvSpPr/>
          <p:nvPr/>
        </p:nvSpPr>
        <p:spPr>
          <a:xfrm>
            <a:off x="357808" y="4752893"/>
            <a:ext cx="2659800" cy="33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">
  <p:cSld name="Agenda Sl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24972931c_3_172"/>
          <p:cNvSpPr/>
          <p:nvPr/>
        </p:nvSpPr>
        <p:spPr>
          <a:xfrm>
            <a:off x="0" y="0"/>
            <a:ext cx="3543300" cy="51435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3724972931c_3_172"/>
          <p:cNvSpPr/>
          <p:nvPr/>
        </p:nvSpPr>
        <p:spPr>
          <a:xfrm rot="-5400000">
            <a:off x="3009936" y="1016732"/>
            <a:ext cx="530700" cy="54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724972931c_3_172"/>
          <p:cNvSpPr/>
          <p:nvPr/>
        </p:nvSpPr>
        <p:spPr>
          <a:xfrm>
            <a:off x="3001236" y="935044"/>
            <a:ext cx="1627800" cy="489300"/>
          </a:xfrm>
          <a:prstGeom prst="rect">
            <a:avLst/>
          </a:prstGeom>
          <a:gradFill>
            <a:gsLst>
              <a:gs pos="0">
                <a:srgbClr val="4B00FF"/>
              </a:gs>
              <a:gs pos="96000">
                <a:srgbClr val="EF4137"/>
              </a:gs>
              <a:gs pos="100000">
                <a:srgbClr val="EF4137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sp>
        <p:nvSpPr>
          <p:cNvPr id="107" name="Google Shape;107;g3724972931c_3_172"/>
          <p:cNvSpPr txBox="1"/>
          <p:nvPr/>
        </p:nvSpPr>
        <p:spPr>
          <a:xfrm>
            <a:off x="3281084" y="952720"/>
            <a:ext cx="129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724972931c_3_172"/>
          <p:cNvSpPr txBox="1">
            <a:spLocks noGrp="1"/>
          </p:cNvSpPr>
          <p:nvPr>
            <p:ph type="body" idx="1"/>
          </p:nvPr>
        </p:nvSpPr>
        <p:spPr>
          <a:xfrm>
            <a:off x="3886200" y="1556147"/>
            <a:ext cx="46293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g3724972931c_3_172" descr="A person holding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31991"/>
          <a:stretch/>
        </p:blipFill>
        <p:spPr>
          <a:xfrm>
            <a:off x="0" y="9144"/>
            <a:ext cx="5248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">
  <p:cSld name="Transition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3724972931c_3_179" descr="A purple and pink arrow in the cloud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54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724972931c_3_17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3724972931c_3_1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14" name="Google Shape;114;g3724972931c_3_179"/>
          <p:cNvSpPr txBox="1">
            <a:spLocks noGrp="1"/>
          </p:cNvSpPr>
          <p:nvPr>
            <p:ph type="body" idx="1"/>
          </p:nvPr>
        </p:nvSpPr>
        <p:spPr>
          <a:xfrm>
            <a:off x="645319" y="1035844"/>
            <a:ext cx="3456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  <a:defRPr sz="2700" b="1">
                <a:solidFill>
                  <a:srgbClr val="E13B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3724972931c_3_179"/>
          <p:cNvSpPr txBox="1">
            <a:spLocks noGrp="1"/>
          </p:cNvSpPr>
          <p:nvPr>
            <p:ph type="body" idx="2"/>
          </p:nvPr>
        </p:nvSpPr>
        <p:spPr>
          <a:xfrm>
            <a:off x="645319" y="1533525"/>
            <a:ext cx="34566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16" name="Google Shape;116;g3724972931c_3_179"/>
          <p:cNvGrpSpPr/>
          <p:nvPr/>
        </p:nvGrpSpPr>
        <p:grpSpPr>
          <a:xfrm>
            <a:off x="327709" y="4855391"/>
            <a:ext cx="1359096" cy="165825"/>
            <a:chOff x="436945" y="6473854"/>
            <a:chExt cx="1812128" cy="221100"/>
          </a:xfrm>
        </p:grpSpPr>
        <p:pic>
          <p:nvPicPr>
            <p:cNvPr id="117" name="Google Shape;117;g3724972931c_3_179" descr="Shape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3724972931c_3_179"/>
            <p:cNvSpPr txBox="1"/>
            <p:nvPr/>
          </p:nvSpPr>
          <p:spPr>
            <a:xfrm>
              <a:off x="852273" y="6473854"/>
              <a:ext cx="13968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CA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© 202</a:t>
              </a:r>
              <a:r>
                <a:rPr lang="en-CA" sz="700">
                  <a:solidFill>
                    <a:schemeClr val="dk1"/>
                  </a:solidFill>
                </a:rPr>
                <a:t>5</a:t>
              </a:r>
              <a:r>
                <a:rPr lang="en-CA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AppViewX, Inc.</a:t>
              </a: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24972931c_3_18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3724972931c_3_188"/>
          <p:cNvSpPr txBox="1">
            <a:spLocks noGrp="1"/>
          </p:cNvSpPr>
          <p:nvPr>
            <p:ph type="body" idx="1"/>
          </p:nvPr>
        </p:nvSpPr>
        <p:spPr>
          <a:xfrm>
            <a:off x="628650" y="824345"/>
            <a:ext cx="78867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24972931c_3_19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3724972931c_3_191"/>
          <p:cNvSpPr txBox="1">
            <a:spLocks noGrp="1"/>
          </p:cNvSpPr>
          <p:nvPr>
            <p:ph type="body" idx="1"/>
          </p:nvPr>
        </p:nvSpPr>
        <p:spPr>
          <a:xfrm>
            <a:off x="628650" y="894229"/>
            <a:ext cx="3886200" cy="3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3724972931c_3_191"/>
          <p:cNvSpPr txBox="1">
            <a:spLocks noGrp="1"/>
          </p:cNvSpPr>
          <p:nvPr>
            <p:ph type="body" idx="2"/>
          </p:nvPr>
        </p:nvSpPr>
        <p:spPr>
          <a:xfrm>
            <a:off x="4629150" y="894229"/>
            <a:ext cx="3886200" cy="3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 descr="A yellow and orange background with a pattern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6" y="0"/>
            <a:ext cx="913828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740" y="-13532"/>
            <a:ext cx="2481145" cy="151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972931c_3_19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3724972931c_3_195"/>
          <p:cNvSpPr txBox="1">
            <a:spLocks noGrp="1"/>
          </p:cNvSpPr>
          <p:nvPr>
            <p:ph type="body" idx="1"/>
          </p:nvPr>
        </p:nvSpPr>
        <p:spPr>
          <a:xfrm>
            <a:off x="629841" y="911244"/>
            <a:ext cx="3868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 b="1">
                <a:solidFill>
                  <a:srgbClr val="E13B4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9" name="Google Shape;129;g3724972931c_3_195"/>
          <p:cNvSpPr txBox="1">
            <a:spLocks noGrp="1"/>
          </p:cNvSpPr>
          <p:nvPr>
            <p:ph type="body" idx="2"/>
          </p:nvPr>
        </p:nvSpPr>
        <p:spPr>
          <a:xfrm>
            <a:off x="629841" y="1529177"/>
            <a:ext cx="38685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g3724972931c_3_195"/>
          <p:cNvSpPr txBox="1">
            <a:spLocks noGrp="1"/>
          </p:cNvSpPr>
          <p:nvPr>
            <p:ph type="body" idx="3"/>
          </p:nvPr>
        </p:nvSpPr>
        <p:spPr>
          <a:xfrm>
            <a:off x="4629150" y="911244"/>
            <a:ext cx="38874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 b="1">
                <a:solidFill>
                  <a:srgbClr val="E13B4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1" name="Google Shape;131;g3724972931c_3_195"/>
          <p:cNvSpPr txBox="1">
            <a:spLocks noGrp="1"/>
          </p:cNvSpPr>
          <p:nvPr>
            <p:ph type="body" idx="4"/>
          </p:nvPr>
        </p:nvSpPr>
        <p:spPr>
          <a:xfrm>
            <a:off x="4629150" y="1529177"/>
            <a:ext cx="38874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24972931c_3_20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3724972931c_3_201"/>
          <p:cNvSpPr>
            <a:spLocks noGrp="1"/>
          </p:cNvSpPr>
          <p:nvPr>
            <p:ph type="pic" idx="2"/>
          </p:nvPr>
        </p:nvSpPr>
        <p:spPr>
          <a:xfrm>
            <a:off x="3887391" y="342901"/>
            <a:ext cx="4629300" cy="4053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5" name="Google Shape;135;g3724972931c_3_201"/>
          <p:cNvSpPr txBox="1">
            <a:spLocks noGrp="1"/>
          </p:cNvSpPr>
          <p:nvPr>
            <p:ph type="body" idx="1"/>
          </p:nvPr>
        </p:nvSpPr>
        <p:spPr>
          <a:xfrm>
            <a:off x="629841" y="1264024"/>
            <a:ext cx="2949000" cy="3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- Light">
  <p:cSld name="1_TEXT - Light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24972931c_3_205"/>
          <p:cNvSpPr txBox="1">
            <a:spLocks noGrp="1"/>
          </p:cNvSpPr>
          <p:nvPr>
            <p:ph type="title"/>
          </p:nvPr>
        </p:nvSpPr>
        <p:spPr>
          <a:xfrm>
            <a:off x="403411" y="273844"/>
            <a:ext cx="811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24972931c_3_20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pic>
        <p:nvPicPr>
          <p:cNvPr id="140" name="Google Shape;140;g3724972931c_3_2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1350" y="4252931"/>
            <a:ext cx="2122650" cy="89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724972931c_3_207"/>
          <p:cNvSpPr txBox="1">
            <a:spLocks noGrp="1"/>
          </p:cNvSpPr>
          <p:nvPr>
            <p:ph type="title"/>
          </p:nvPr>
        </p:nvSpPr>
        <p:spPr>
          <a:xfrm>
            <a:off x="403411" y="273844"/>
            <a:ext cx="41685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3724972931c_3_207"/>
          <p:cNvSpPr/>
          <p:nvPr/>
        </p:nvSpPr>
        <p:spPr>
          <a:xfrm>
            <a:off x="403412" y="1015679"/>
            <a:ext cx="2244300" cy="1718700"/>
          </a:xfrm>
          <a:prstGeom prst="roundRect">
            <a:avLst>
              <a:gd name="adj" fmla="val 4167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3724972931c_3_207"/>
          <p:cNvSpPr txBox="1">
            <a:spLocks noGrp="1"/>
          </p:cNvSpPr>
          <p:nvPr>
            <p:ph type="body" idx="1"/>
          </p:nvPr>
        </p:nvSpPr>
        <p:spPr>
          <a:xfrm>
            <a:off x="512180" y="1146180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g3724972931c_3_207"/>
          <p:cNvSpPr/>
          <p:nvPr/>
        </p:nvSpPr>
        <p:spPr>
          <a:xfrm>
            <a:off x="403412" y="2908139"/>
            <a:ext cx="2244300" cy="1718700"/>
          </a:xfrm>
          <a:prstGeom prst="roundRect">
            <a:avLst>
              <a:gd name="adj" fmla="val 4167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3724972931c_3_207"/>
          <p:cNvSpPr txBox="1">
            <a:spLocks noGrp="1"/>
          </p:cNvSpPr>
          <p:nvPr>
            <p:ph type="body" idx="3"/>
          </p:nvPr>
        </p:nvSpPr>
        <p:spPr>
          <a:xfrm>
            <a:off x="512180" y="3038641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3724972931c_3_207"/>
          <p:cNvSpPr/>
          <p:nvPr/>
        </p:nvSpPr>
        <p:spPr>
          <a:xfrm>
            <a:off x="2903543" y="1015679"/>
            <a:ext cx="2244300" cy="1718700"/>
          </a:xfrm>
          <a:prstGeom prst="roundRect">
            <a:avLst>
              <a:gd name="adj" fmla="val 4167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3724972931c_3_207"/>
          <p:cNvSpPr txBox="1">
            <a:spLocks noGrp="1"/>
          </p:cNvSpPr>
          <p:nvPr>
            <p:ph type="body" idx="4"/>
          </p:nvPr>
        </p:nvSpPr>
        <p:spPr>
          <a:xfrm>
            <a:off x="3012311" y="1146180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g3724972931c_3_207"/>
          <p:cNvSpPr/>
          <p:nvPr/>
        </p:nvSpPr>
        <p:spPr>
          <a:xfrm>
            <a:off x="2903543" y="2908139"/>
            <a:ext cx="2244300" cy="1718700"/>
          </a:xfrm>
          <a:prstGeom prst="roundRect">
            <a:avLst>
              <a:gd name="adj" fmla="val 4167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3724972931c_3_207"/>
          <p:cNvSpPr txBox="1">
            <a:spLocks noGrp="1"/>
          </p:cNvSpPr>
          <p:nvPr>
            <p:ph type="body" idx="5"/>
          </p:nvPr>
        </p:nvSpPr>
        <p:spPr>
          <a:xfrm>
            <a:off x="3012311" y="3038641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24972931c_3_219"/>
          <p:cNvSpPr>
            <a:spLocks noGrp="1"/>
          </p:cNvSpPr>
          <p:nvPr>
            <p:ph type="pic" idx="2"/>
          </p:nvPr>
        </p:nvSpPr>
        <p:spPr>
          <a:xfrm>
            <a:off x="0" y="0"/>
            <a:ext cx="28779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2" name="Google Shape;152;g3724972931c_3_219"/>
          <p:cNvSpPr>
            <a:spLocks noGrp="1"/>
          </p:cNvSpPr>
          <p:nvPr>
            <p:ph type="pic" idx="3"/>
          </p:nvPr>
        </p:nvSpPr>
        <p:spPr>
          <a:xfrm>
            <a:off x="0" y="2571750"/>
            <a:ext cx="28779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3" name="Google Shape;153;g3724972931c_3_219"/>
          <p:cNvSpPr txBox="1">
            <a:spLocks noGrp="1"/>
          </p:cNvSpPr>
          <p:nvPr>
            <p:ph type="body" idx="1"/>
          </p:nvPr>
        </p:nvSpPr>
        <p:spPr>
          <a:xfrm>
            <a:off x="3276601" y="1143000"/>
            <a:ext cx="5356800" cy="3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g3724972931c_3_219"/>
          <p:cNvSpPr txBox="1">
            <a:spLocks noGrp="1"/>
          </p:cNvSpPr>
          <p:nvPr>
            <p:ph type="title"/>
          </p:nvPr>
        </p:nvSpPr>
        <p:spPr>
          <a:xfrm>
            <a:off x="3276601" y="411956"/>
            <a:ext cx="53568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24972931c_3_224"/>
          <p:cNvSpPr>
            <a:spLocks noGrp="1"/>
          </p:cNvSpPr>
          <p:nvPr>
            <p:ph type="pic" idx="2"/>
          </p:nvPr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g3724972931c_3_224"/>
          <p:cNvSpPr txBox="1">
            <a:spLocks noGrp="1"/>
          </p:cNvSpPr>
          <p:nvPr>
            <p:ph type="body" idx="1"/>
          </p:nvPr>
        </p:nvSpPr>
        <p:spPr>
          <a:xfrm>
            <a:off x="4046696" y="444104"/>
            <a:ext cx="44688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- Large - Light">
  <p:cSld name="TEXT - Large - Light">
    <p:bg>
      <p:bgPr>
        <a:solidFill>
          <a:srgbClr val="EBF4F7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24972931c_3_2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3724972931c_3_22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1" name="Google Shape;161;g3724972931c_3_227"/>
          <p:cNvSpPr/>
          <p:nvPr/>
        </p:nvSpPr>
        <p:spPr>
          <a:xfrm>
            <a:off x="628650" y="990600"/>
            <a:ext cx="5695800" cy="3687900"/>
          </a:xfrm>
          <a:prstGeom prst="roundRect">
            <a:avLst>
              <a:gd name="adj" fmla="val 1791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724972931c_3_227"/>
          <p:cNvSpPr txBox="1">
            <a:spLocks noGrp="1"/>
          </p:cNvSpPr>
          <p:nvPr>
            <p:ph type="body" idx="1"/>
          </p:nvPr>
        </p:nvSpPr>
        <p:spPr>
          <a:xfrm>
            <a:off x="806053" y="1115973"/>
            <a:ext cx="53412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24972931c_3_232"/>
          <p:cNvSpPr>
            <a:spLocks noGrp="1"/>
          </p:cNvSpPr>
          <p:nvPr>
            <p:ph type="pic" idx="2"/>
          </p:nvPr>
        </p:nvSpPr>
        <p:spPr>
          <a:xfrm>
            <a:off x="0" y="0"/>
            <a:ext cx="28779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5" name="Google Shape;165;g3724972931c_3_232"/>
          <p:cNvSpPr>
            <a:spLocks noGrp="1"/>
          </p:cNvSpPr>
          <p:nvPr>
            <p:ph type="pic" idx="3"/>
          </p:nvPr>
        </p:nvSpPr>
        <p:spPr>
          <a:xfrm>
            <a:off x="2292677" y="867242"/>
            <a:ext cx="1170000" cy="1170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66" name="Google Shape;166;g3724972931c_3_232"/>
          <p:cNvSpPr>
            <a:spLocks noGrp="1"/>
          </p:cNvSpPr>
          <p:nvPr>
            <p:ph type="pic" idx="4"/>
          </p:nvPr>
        </p:nvSpPr>
        <p:spPr>
          <a:xfrm>
            <a:off x="2292677" y="2904472"/>
            <a:ext cx="1170000" cy="1170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67" name="Google Shape;167;g3724972931c_3_232"/>
          <p:cNvSpPr txBox="1">
            <a:spLocks noGrp="1"/>
          </p:cNvSpPr>
          <p:nvPr>
            <p:ph type="body" idx="1"/>
          </p:nvPr>
        </p:nvSpPr>
        <p:spPr>
          <a:xfrm>
            <a:off x="3810238" y="685473"/>
            <a:ext cx="46863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g3724972931c_3_232"/>
          <p:cNvSpPr txBox="1">
            <a:spLocks noGrp="1"/>
          </p:cNvSpPr>
          <p:nvPr>
            <p:ph type="body" idx="5"/>
          </p:nvPr>
        </p:nvSpPr>
        <p:spPr>
          <a:xfrm>
            <a:off x="3810238" y="2780973"/>
            <a:ext cx="46863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3724972931c_3_2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724972931c_3_238"/>
          <p:cNvPicPr preferRelativeResize="0"/>
          <p:nvPr/>
        </p:nvPicPr>
        <p:blipFill rotWithShape="1">
          <a:blip r:embed="rId3">
            <a:alphaModFix amt="77000"/>
          </a:blip>
          <a:srcRect/>
          <a:stretch/>
        </p:blipFill>
        <p:spPr>
          <a:xfrm>
            <a:off x="0" y="1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724972931c_3_2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g3724972931c_3_2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74" name="Google Shape;174;g3724972931c_3_238"/>
          <p:cNvSpPr/>
          <p:nvPr/>
        </p:nvSpPr>
        <p:spPr>
          <a:xfrm>
            <a:off x="676249" y="2908575"/>
            <a:ext cx="2209200" cy="82500"/>
          </a:xfrm>
          <a:prstGeom prst="rect">
            <a:avLst/>
          </a:prstGeom>
          <a:gradFill>
            <a:gsLst>
              <a:gs pos="0">
                <a:srgbClr val="4A00FF"/>
              </a:gs>
              <a:gs pos="96000">
                <a:srgbClr val="EF4135"/>
              </a:gs>
              <a:gs pos="100000">
                <a:srgbClr val="EF4135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724972931c_3_238"/>
          <p:cNvSpPr txBox="1"/>
          <p:nvPr/>
        </p:nvSpPr>
        <p:spPr>
          <a:xfrm>
            <a:off x="481188" y="1568486"/>
            <a:ext cx="25992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CA" sz="8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CA" sz="8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CA" sz="8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6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" name="Google Shape;176;g3724972931c_3_238"/>
          <p:cNvGrpSpPr/>
          <p:nvPr/>
        </p:nvGrpSpPr>
        <p:grpSpPr>
          <a:xfrm>
            <a:off x="327709" y="4855401"/>
            <a:ext cx="1826189" cy="165825"/>
            <a:chOff x="436945" y="6473868"/>
            <a:chExt cx="2434919" cy="221100"/>
          </a:xfrm>
        </p:grpSpPr>
        <p:pic>
          <p:nvPicPr>
            <p:cNvPr id="177" name="Google Shape;177;g3724972931c_3_238" descr="Shap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g3724972931c_3_238"/>
            <p:cNvSpPr txBox="1"/>
            <p:nvPr/>
          </p:nvSpPr>
          <p:spPr>
            <a:xfrm>
              <a:off x="852264" y="6473868"/>
              <a:ext cx="20196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CA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© 202</a:t>
              </a:r>
              <a:r>
                <a:rPr lang="en-CA" sz="700">
                  <a:solidFill>
                    <a:schemeClr val="lt1"/>
                  </a:solidFill>
                </a:rPr>
                <a:t>5 </a:t>
              </a:r>
              <a:r>
                <a:rPr lang="en-CA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AppViewX, Inc.</a:t>
              </a: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9" name="Google Shape;179;g3724972931c_3_238" descr="A yellow and white background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 b="88440"/>
          <a:stretch/>
        </p:blipFill>
        <p:spPr>
          <a:xfrm>
            <a:off x="2850" y="-59475"/>
            <a:ext cx="9138297" cy="59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724972931c_3_2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79545" y="-59472"/>
            <a:ext cx="1119024" cy="68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24972931c_3_248"/>
          <p:cNvSpPr txBox="1">
            <a:spLocks noGrp="1"/>
          </p:cNvSpPr>
          <p:nvPr>
            <p:ph type="title"/>
          </p:nvPr>
        </p:nvSpPr>
        <p:spPr>
          <a:xfrm>
            <a:off x="403411" y="273844"/>
            <a:ext cx="811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3724972931c_3_248"/>
          <p:cNvSpPr/>
          <p:nvPr/>
        </p:nvSpPr>
        <p:spPr>
          <a:xfrm>
            <a:off x="424781" y="1465913"/>
            <a:ext cx="1926600" cy="2751900"/>
          </a:xfrm>
          <a:prstGeom prst="roundRect">
            <a:avLst>
              <a:gd name="adj" fmla="val 2190"/>
            </a:avLst>
          </a:prstGeom>
          <a:solidFill>
            <a:schemeClr val="lt1"/>
          </a:solidFill>
          <a:ln w="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205725" rIns="68575" bIns="68575" anchor="t" anchorCtr="0">
            <a:noAutofit/>
          </a:bodyPr>
          <a:lstStyle/>
          <a:p>
            <a:pPr marL="68580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724972931c_3_248"/>
          <p:cNvSpPr/>
          <p:nvPr/>
        </p:nvSpPr>
        <p:spPr>
          <a:xfrm>
            <a:off x="2523844" y="1465913"/>
            <a:ext cx="1926600" cy="2751900"/>
          </a:xfrm>
          <a:prstGeom prst="roundRect">
            <a:avLst>
              <a:gd name="adj" fmla="val 2190"/>
            </a:avLst>
          </a:prstGeom>
          <a:solidFill>
            <a:schemeClr val="lt1"/>
          </a:solidFill>
          <a:ln w="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205725" rIns="68575" bIns="68575" anchor="t" anchorCtr="0">
            <a:noAutofit/>
          </a:bodyPr>
          <a:lstStyle/>
          <a:p>
            <a:pPr marL="68580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724972931c_3_248"/>
          <p:cNvSpPr/>
          <p:nvPr/>
        </p:nvSpPr>
        <p:spPr>
          <a:xfrm>
            <a:off x="4622906" y="1465913"/>
            <a:ext cx="1926600" cy="2751900"/>
          </a:xfrm>
          <a:prstGeom prst="roundRect">
            <a:avLst>
              <a:gd name="adj" fmla="val 2190"/>
            </a:avLst>
          </a:prstGeom>
          <a:solidFill>
            <a:schemeClr val="lt1"/>
          </a:solidFill>
          <a:ln w="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205725" rIns="68575" bIns="68575" anchor="t" anchorCtr="0">
            <a:noAutofit/>
          </a:bodyPr>
          <a:lstStyle/>
          <a:p>
            <a:pPr marL="68580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3724972931c_3_248"/>
          <p:cNvSpPr/>
          <p:nvPr/>
        </p:nvSpPr>
        <p:spPr>
          <a:xfrm>
            <a:off x="6721969" y="1465913"/>
            <a:ext cx="1926600" cy="2751900"/>
          </a:xfrm>
          <a:prstGeom prst="roundRect">
            <a:avLst>
              <a:gd name="adj" fmla="val 2190"/>
            </a:avLst>
          </a:prstGeom>
          <a:solidFill>
            <a:schemeClr val="lt1"/>
          </a:solidFill>
          <a:ln w="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205725" rIns="68575" bIns="68575" anchor="t" anchorCtr="0">
            <a:noAutofit/>
          </a:bodyPr>
          <a:lstStyle/>
          <a:p>
            <a:pPr marL="68580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g3724972931c_3_248"/>
          <p:cNvGrpSpPr/>
          <p:nvPr/>
        </p:nvGrpSpPr>
        <p:grpSpPr>
          <a:xfrm>
            <a:off x="7281306" y="1054716"/>
            <a:ext cx="751062" cy="751058"/>
            <a:chOff x="1261928" y="1493444"/>
            <a:chExt cx="2462497" cy="2462485"/>
          </a:xfrm>
        </p:grpSpPr>
        <p:sp>
          <p:nvSpPr>
            <p:cNvPr id="188" name="Google Shape;188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" name="Google Shape;189;g3724972931c_3_2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g3724972931c_3_248"/>
          <p:cNvGrpSpPr/>
          <p:nvPr/>
        </p:nvGrpSpPr>
        <p:grpSpPr>
          <a:xfrm>
            <a:off x="5229368" y="1054716"/>
            <a:ext cx="751062" cy="751058"/>
            <a:chOff x="1261928" y="1493444"/>
            <a:chExt cx="2462497" cy="2462485"/>
          </a:xfrm>
        </p:grpSpPr>
        <p:sp>
          <p:nvSpPr>
            <p:cNvPr id="191" name="Google Shape;191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g3724972931c_3_2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g3724972931c_3_248"/>
          <p:cNvGrpSpPr/>
          <p:nvPr/>
        </p:nvGrpSpPr>
        <p:grpSpPr>
          <a:xfrm>
            <a:off x="3150540" y="1054716"/>
            <a:ext cx="751062" cy="751058"/>
            <a:chOff x="1261928" y="1493444"/>
            <a:chExt cx="2462497" cy="2462485"/>
          </a:xfrm>
        </p:grpSpPr>
        <p:sp>
          <p:nvSpPr>
            <p:cNvPr id="194" name="Google Shape;194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" name="Google Shape;195;g3724972931c_3_2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g3724972931c_3_248"/>
          <p:cNvGrpSpPr/>
          <p:nvPr/>
        </p:nvGrpSpPr>
        <p:grpSpPr>
          <a:xfrm>
            <a:off x="1041479" y="1054716"/>
            <a:ext cx="751062" cy="751058"/>
            <a:chOff x="1261928" y="1493444"/>
            <a:chExt cx="2462497" cy="2462485"/>
          </a:xfrm>
        </p:grpSpPr>
        <p:sp>
          <p:nvSpPr>
            <p:cNvPr id="197" name="Google Shape;197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Google Shape;198;g3724972931c_3_2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1" descr="A yellow and white background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6" y="-59475"/>
            <a:ext cx="91382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9545" y="-59472"/>
            <a:ext cx="1119024" cy="68260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1"/>
          <p:cNvSpPr txBox="1"/>
          <p:nvPr/>
        </p:nvSpPr>
        <p:spPr>
          <a:xfrm>
            <a:off x="8484882" y="4892099"/>
            <a:ext cx="4395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50" tIns="44950" rIns="89950" bIns="449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9"/>
              <a:buFont typeface="Arial"/>
              <a:buNone/>
            </a:pPr>
            <a:fld id="{00000000-1234-1234-1234-123412341234}" type="slidenum">
              <a:rPr lang="en-CA" sz="59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59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11"/>
          <p:cNvGrpSpPr/>
          <p:nvPr/>
        </p:nvGrpSpPr>
        <p:grpSpPr>
          <a:xfrm>
            <a:off x="219619" y="4892242"/>
            <a:ext cx="1941837" cy="131908"/>
            <a:chOff x="436945" y="6473849"/>
            <a:chExt cx="3254839" cy="221100"/>
          </a:xfrm>
        </p:grpSpPr>
        <p:pic>
          <p:nvPicPr>
            <p:cNvPr id="23" name="Google Shape;23;p11" descr="Shap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4;p11"/>
            <p:cNvSpPr txBox="1"/>
            <p:nvPr/>
          </p:nvSpPr>
          <p:spPr>
            <a:xfrm>
              <a:off x="852284" y="6473849"/>
              <a:ext cx="2839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950" tIns="44950" rIns="89950" bIns="44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59"/>
                <a:buFont typeface="Arial"/>
                <a:buNone/>
              </a:pPr>
              <a:r>
                <a:rPr lang="en-CA" sz="664" b="0" i="0" u="none" strike="noStrike" cap="none">
                  <a:solidFill>
                    <a:srgbClr val="12122C"/>
                  </a:solidFill>
                  <a:latin typeface="Arial"/>
                  <a:ea typeface="Arial"/>
                  <a:cs typeface="Arial"/>
                  <a:sym typeface="Arial"/>
                </a:rPr>
                <a:t>© 2025 AppViewX, Inc.</a:t>
              </a:r>
              <a:endParaRPr sz="664" b="0" i="0" u="none" strike="noStrike" cap="none">
                <a:solidFill>
                  <a:srgbClr val="1212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24972931c_3_266"/>
          <p:cNvSpPr txBox="1">
            <a:spLocks noGrp="1"/>
          </p:cNvSpPr>
          <p:nvPr>
            <p:ph type="body" idx="1"/>
          </p:nvPr>
        </p:nvSpPr>
        <p:spPr>
          <a:xfrm>
            <a:off x="284348" y="914495"/>
            <a:ext cx="8003100" cy="3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3724972931c_3_266"/>
          <p:cNvSpPr txBox="1">
            <a:spLocks noGrp="1"/>
          </p:cNvSpPr>
          <p:nvPr>
            <p:ph type="title"/>
          </p:nvPr>
        </p:nvSpPr>
        <p:spPr>
          <a:xfrm>
            <a:off x="284348" y="213962"/>
            <a:ext cx="7083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724972931c_3_269"/>
          <p:cNvSpPr txBox="1">
            <a:spLocks noGrp="1"/>
          </p:cNvSpPr>
          <p:nvPr>
            <p:ph type="title"/>
          </p:nvPr>
        </p:nvSpPr>
        <p:spPr>
          <a:xfrm>
            <a:off x="255773" y="166036"/>
            <a:ext cx="8259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3724972931c_3_269"/>
          <p:cNvSpPr txBox="1">
            <a:spLocks noGrp="1"/>
          </p:cNvSpPr>
          <p:nvPr>
            <p:ph type="body" idx="1"/>
          </p:nvPr>
        </p:nvSpPr>
        <p:spPr>
          <a:xfrm>
            <a:off x="255773" y="833658"/>
            <a:ext cx="80142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reative Single Image Layout">
  <p:cSld name="2_Creative Single Image Layou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24972931c_3_272"/>
          <p:cNvSpPr>
            <a:spLocks noGrp="1"/>
          </p:cNvSpPr>
          <p:nvPr>
            <p:ph type="pic" idx="2"/>
          </p:nvPr>
        </p:nvSpPr>
        <p:spPr>
          <a:xfrm>
            <a:off x="0" y="0"/>
            <a:ext cx="413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g3724972931c_3_272"/>
          <p:cNvSpPr txBox="1">
            <a:spLocks noGrp="1"/>
          </p:cNvSpPr>
          <p:nvPr>
            <p:ph type="body" idx="1"/>
          </p:nvPr>
        </p:nvSpPr>
        <p:spPr>
          <a:xfrm>
            <a:off x="4572000" y="844748"/>
            <a:ext cx="4032600" cy="3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g3724972931c_3_272"/>
          <p:cNvSpPr txBox="1">
            <a:spLocks noGrp="1"/>
          </p:cNvSpPr>
          <p:nvPr>
            <p:ph type="body" idx="3"/>
          </p:nvPr>
        </p:nvSpPr>
        <p:spPr>
          <a:xfrm>
            <a:off x="451247" y="1486297"/>
            <a:ext cx="33396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Single Image Layout">
  <p:cSld name="Creative Single Image Layou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24972931c_3_276"/>
          <p:cNvSpPr txBox="1">
            <a:spLocks noGrp="1"/>
          </p:cNvSpPr>
          <p:nvPr>
            <p:ph type="title"/>
          </p:nvPr>
        </p:nvSpPr>
        <p:spPr>
          <a:xfrm>
            <a:off x="544830" y="28146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Slide">
  <p:cSld name="Table Slid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24972931c_3_278"/>
          <p:cNvSpPr txBox="1">
            <a:spLocks noGrp="1"/>
          </p:cNvSpPr>
          <p:nvPr>
            <p:ph type="title"/>
          </p:nvPr>
        </p:nvSpPr>
        <p:spPr>
          <a:xfrm>
            <a:off x="403411" y="273844"/>
            <a:ext cx="811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24972931c_3_28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3724972931c_3_28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o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✔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16" name="Google Shape;216;g3724972931c_3_280"/>
          <p:cNvSpPr txBox="1">
            <a:spLocks noGrp="1"/>
          </p:cNvSpPr>
          <p:nvPr>
            <p:ph type="body" idx="2"/>
          </p:nvPr>
        </p:nvSpPr>
        <p:spPr>
          <a:xfrm>
            <a:off x="629841" y="1270747"/>
            <a:ext cx="2949000" cy="3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0052" y="-29736"/>
            <a:ext cx="2179306" cy="132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/>
          <p:nvPr/>
        </p:nvSpPr>
        <p:spPr>
          <a:xfrm>
            <a:off x="8484882" y="4892099"/>
            <a:ext cx="4395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50" tIns="44950" rIns="89950" bIns="449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9"/>
              <a:buFont typeface="Arial"/>
              <a:buNone/>
            </a:pPr>
            <a:fld id="{00000000-1234-1234-1234-123412341234}" type="slidenum">
              <a:rPr lang="en-CA" sz="59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59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9;p7"/>
          <p:cNvGrpSpPr/>
          <p:nvPr/>
        </p:nvGrpSpPr>
        <p:grpSpPr>
          <a:xfrm>
            <a:off x="219619" y="4892242"/>
            <a:ext cx="1941837" cy="131908"/>
            <a:chOff x="436945" y="6473849"/>
            <a:chExt cx="3254839" cy="221100"/>
          </a:xfrm>
        </p:grpSpPr>
        <p:pic>
          <p:nvPicPr>
            <p:cNvPr id="10" name="Google Shape;10;p7" descr="Shape&#10;&#10;Description automatically generat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7"/>
            <p:cNvSpPr txBox="1"/>
            <p:nvPr/>
          </p:nvSpPr>
          <p:spPr>
            <a:xfrm>
              <a:off x="852284" y="6473849"/>
              <a:ext cx="2839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950" tIns="44950" rIns="89950" bIns="44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59"/>
                <a:buFont typeface="Arial"/>
                <a:buNone/>
              </a:pPr>
              <a:r>
                <a:rPr lang="en-CA" sz="664" b="0" i="0" u="none" strike="noStrike" cap="none">
                  <a:solidFill>
                    <a:srgbClr val="12122C"/>
                  </a:solidFill>
                  <a:latin typeface="Arial"/>
                  <a:ea typeface="Arial"/>
                  <a:cs typeface="Arial"/>
                  <a:sym typeface="Arial"/>
                </a:rPr>
                <a:t>© 2025 AppViewX, Inc.</a:t>
              </a:r>
              <a:endParaRPr sz="664" b="0" i="0" u="none" strike="noStrike" cap="none">
                <a:solidFill>
                  <a:srgbClr val="1212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24972931c_3_1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g3724972931c_3_153"/>
          <p:cNvSpPr txBox="1">
            <a:spLocks noGrp="1"/>
          </p:cNvSpPr>
          <p:nvPr>
            <p:ph type="body" idx="1"/>
          </p:nvPr>
        </p:nvSpPr>
        <p:spPr>
          <a:xfrm>
            <a:off x="628650" y="824345"/>
            <a:ext cx="78867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384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400"/>
              <a:buFont typeface="Noto Sans Symbols"/>
              <a:buChar char="✔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g3724972931c_3_153"/>
          <p:cNvSpPr txBox="1"/>
          <p:nvPr/>
        </p:nvSpPr>
        <p:spPr>
          <a:xfrm>
            <a:off x="8667681" y="4846302"/>
            <a:ext cx="335100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CA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g3724972931c_3_153"/>
          <p:cNvGrpSpPr/>
          <p:nvPr/>
        </p:nvGrpSpPr>
        <p:grpSpPr>
          <a:xfrm>
            <a:off x="327709" y="4855391"/>
            <a:ext cx="1359096" cy="165825"/>
            <a:chOff x="436945" y="6473854"/>
            <a:chExt cx="1812128" cy="221100"/>
          </a:xfrm>
        </p:grpSpPr>
        <p:pic>
          <p:nvPicPr>
            <p:cNvPr id="89" name="Google Shape;89;g3724972931c_3_153" descr="Shape&#10;&#10;Description automatically generated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g3724972931c_3_153"/>
            <p:cNvSpPr txBox="1"/>
            <p:nvPr/>
          </p:nvSpPr>
          <p:spPr>
            <a:xfrm>
              <a:off x="852273" y="6473854"/>
              <a:ext cx="13968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CA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© 202</a:t>
              </a:r>
              <a:r>
                <a:rPr lang="en-CA" sz="700">
                  <a:solidFill>
                    <a:schemeClr val="dk1"/>
                  </a:solidFill>
                </a:rPr>
                <a:t>5</a:t>
              </a:r>
              <a:r>
                <a:rPr lang="en-CA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AppViewX, Inc.</a:t>
              </a: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s.com/pair-of-surveys-surface-primary-developer-productivity-challenges/#:~:text=A%20survey%20of%20900%20developers,documentation%20and%20flawed%20build%20process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ckinsey.com/industries/technology-media-and-telecommunications/our-insights/yes-you-can-measure-software-developer-productivity#:~:text=the%20following%20improvements%3A" TargetMode="External"/><Relationship Id="rId5" Type="http://schemas.openxmlformats.org/officeDocument/2006/relationships/hyperlink" Target="https://www.datadoghq.com/knowledge-center/dora-metrics/" TargetMode="External"/><Relationship Id="rId4" Type="http://schemas.openxmlformats.org/officeDocument/2006/relationships/hyperlink" Target="https://www.cortex.io/report/the-2024-state-of-developer-productivity#:~:text=1.%2058,are%20lost%20to%20unproductive%20wor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venkataravuri/e-commerce-microservices-sample" TargetMode="External"/><Relationship Id="rId5" Type="http://schemas.openxmlformats.org/officeDocument/2006/relationships/hyperlink" Target="https://github.com/venkataravuri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8;g372963a97b3_0_177">
            <a:extLst>
              <a:ext uri="{FF2B5EF4-FFF2-40B4-BE49-F238E27FC236}">
                <a16:creationId xmlns:a16="http://schemas.microsoft.com/office/drawing/2014/main" id="{50E3129F-D3D6-0BD0-A599-57EC5646FA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181" y="1363198"/>
            <a:ext cx="2417104" cy="241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72963a97b3_0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273" y="1227027"/>
            <a:ext cx="2800353" cy="280035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72963a97b3_0_198"/>
          <p:cNvSpPr/>
          <p:nvPr/>
        </p:nvSpPr>
        <p:spPr>
          <a:xfrm rot="428493">
            <a:off x="3204636" y="1385231"/>
            <a:ext cx="3351803" cy="795484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error!! Let me check logs… what even is this?! 😵‍💫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g372963a97b3_0_198" descr="readme-template · GitHub Topics · GitHub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571750"/>
            <a:ext cx="3837214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372963a97b3_0_198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372963a97b3_0_198" title="ChatGPT Image Jul 27, 2025, 09_22_18 P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372963a97b3_0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8877" y="2506436"/>
            <a:ext cx="2153653" cy="212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72963a97b3_0_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273" y="1267371"/>
            <a:ext cx="2800353" cy="280035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372963a97b3_0_206"/>
          <p:cNvSpPr/>
          <p:nvPr/>
        </p:nvSpPr>
        <p:spPr>
          <a:xfrm rot="428493">
            <a:off x="3098500" y="1385231"/>
            <a:ext cx="3351803" cy="795484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README is </a:t>
            </a:r>
            <a:r>
              <a:rPr lang="en-CA" sz="1300">
                <a:solidFill>
                  <a:schemeClr val="dk1"/>
                </a:solidFill>
              </a:rPr>
              <a:t>outdated</a:t>
            </a:r>
            <a:r>
              <a:rPr lang="en-CA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senior's busy — I’m stuck 😓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72963a97b3_0_206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372963a97b3_0_206" title="ChatGPT Image Jul 27, 2025, 09_22_18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372963a97b3_0_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73" y="1274096"/>
            <a:ext cx="2800353" cy="280035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72963a97b3_0_214"/>
          <p:cNvSpPr/>
          <p:nvPr/>
        </p:nvSpPr>
        <p:spPr>
          <a:xfrm>
            <a:off x="2267886" y="699215"/>
            <a:ext cx="792072" cy="574884"/>
          </a:xfrm>
          <a:prstGeom prst="irregularSeal1">
            <a:avLst/>
          </a:prstGeom>
          <a:solidFill>
            <a:srgbClr val="FFFF00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72963a97b3_0_214"/>
          <p:cNvSpPr/>
          <p:nvPr/>
        </p:nvSpPr>
        <p:spPr>
          <a:xfrm>
            <a:off x="3409495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I do now? Brain officially fried 😫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72963a97b3_0_214"/>
          <p:cNvSpPr txBox="1"/>
          <p:nvPr/>
        </p:nvSpPr>
        <p:spPr>
          <a:xfrm>
            <a:off x="3645397" y="298307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352" name="Google Shape;352;g372963a97b3_0_214"/>
          <p:cNvSpPr/>
          <p:nvPr/>
        </p:nvSpPr>
        <p:spPr>
          <a:xfrm>
            <a:off x="3746574" y="2257149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72963a97b3_0_214"/>
          <p:cNvSpPr txBox="1"/>
          <p:nvPr/>
        </p:nvSpPr>
        <p:spPr>
          <a:xfrm>
            <a:off x="5244233" y="3001059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354" name="Google Shape;354;g372963a97b3_0_214"/>
          <p:cNvSpPr/>
          <p:nvPr/>
        </p:nvSpPr>
        <p:spPr>
          <a:xfrm>
            <a:off x="5616919" y="2385331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372963a97b3_0_214"/>
          <p:cNvCxnSpPr>
            <a:cxnSpLocks/>
          </p:cNvCxnSpPr>
          <p:nvPr/>
        </p:nvCxnSpPr>
        <p:spPr>
          <a:xfrm>
            <a:off x="4914966" y="2741279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6" name="Google Shape;356;g372963a97b3_0_214"/>
          <p:cNvSpPr txBox="1"/>
          <p:nvPr/>
        </p:nvSpPr>
        <p:spPr>
          <a:xfrm>
            <a:off x="6720852" y="297875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357" name="Google Shape;357;g372963a97b3_0_214"/>
          <p:cNvSpPr/>
          <p:nvPr/>
        </p:nvSpPr>
        <p:spPr>
          <a:xfrm>
            <a:off x="7002527" y="2224719"/>
            <a:ext cx="706200" cy="68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72963a97b3_0_214"/>
          <p:cNvSpPr txBox="1"/>
          <p:nvPr/>
        </p:nvSpPr>
        <p:spPr>
          <a:xfrm>
            <a:off x="6673227" y="4457858"/>
            <a:ext cx="1492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Microservice</a:t>
            </a:r>
            <a:endParaRPr/>
          </a:p>
        </p:txBody>
      </p:sp>
      <p:sp>
        <p:nvSpPr>
          <p:cNvPr id="359" name="Google Shape;359;g372963a97b3_0_214"/>
          <p:cNvSpPr/>
          <p:nvPr/>
        </p:nvSpPr>
        <p:spPr>
          <a:xfrm>
            <a:off x="6971248" y="3684003"/>
            <a:ext cx="658500" cy="7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372963a97b3_0_214"/>
          <p:cNvSpPr txBox="1"/>
          <p:nvPr/>
        </p:nvSpPr>
        <p:spPr>
          <a:xfrm>
            <a:off x="5023923" y="4457858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 DB</a:t>
            </a:r>
            <a:endParaRPr/>
          </a:p>
        </p:txBody>
      </p:sp>
      <p:sp>
        <p:nvSpPr>
          <p:cNvPr id="361" name="Google Shape;361;g372963a97b3_0_214"/>
          <p:cNvSpPr/>
          <p:nvPr/>
        </p:nvSpPr>
        <p:spPr>
          <a:xfrm>
            <a:off x="5306728" y="3684003"/>
            <a:ext cx="704100" cy="741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g372963a97b3_0_214"/>
          <p:cNvCxnSpPr>
            <a:cxnSpLocks/>
          </p:cNvCxnSpPr>
          <p:nvPr/>
        </p:nvCxnSpPr>
        <p:spPr>
          <a:xfrm>
            <a:off x="6448492" y="2741279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3" name="Google Shape;363;g372963a97b3_0_214"/>
          <p:cNvCxnSpPr>
            <a:cxnSpLocks/>
          </p:cNvCxnSpPr>
          <p:nvPr/>
        </p:nvCxnSpPr>
        <p:spPr>
          <a:xfrm>
            <a:off x="7259237" y="3338811"/>
            <a:ext cx="0" cy="3510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4" name="Google Shape;364;g372963a97b3_0_214"/>
          <p:cNvCxnSpPr>
            <a:cxnSpLocks/>
          </p:cNvCxnSpPr>
          <p:nvPr/>
        </p:nvCxnSpPr>
        <p:spPr>
          <a:xfrm rot="10800000">
            <a:off x="6276027" y="406705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5" name="Google Shape;365;g372963a97b3_0_214"/>
          <p:cNvSpPr txBox="1"/>
          <p:nvPr/>
        </p:nvSpPr>
        <p:spPr>
          <a:xfrm>
            <a:off x="980182" y="-52279"/>
            <a:ext cx="7886700" cy="67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372963a97b3_0_214" title="ChatGPT Image Jul 27, 2025, 09_22_18 PM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1b30e10fd_1_48"/>
          <p:cNvSpPr/>
          <p:nvPr/>
        </p:nvSpPr>
        <p:spPr>
          <a:xfrm>
            <a:off x="4265525" y="1000450"/>
            <a:ext cx="4450800" cy="3688800"/>
          </a:xfrm>
          <a:prstGeom prst="roundRect">
            <a:avLst>
              <a:gd name="adj" fmla="val 4262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371b30e10fd_1_48"/>
          <p:cNvSpPr/>
          <p:nvPr/>
        </p:nvSpPr>
        <p:spPr>
          <a:xfrm>
            <a:off x="379725" y="1000450"/>
            <a:ext cx="4450800" cy="36888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371b30e10fd_1_48"/>
          <p:cNvSpPr txBox="1"/>
          <p:nvPr/>
        </p:nvSpPr>
        <p:spPr>
          <a:xfrm>
            <a:off x="360000" y="-175950"/>
            <a:ext cx="765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Share Your Pain: Tell Us About Your Feedback Loop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371b30e10fd_1_48"/>
          <p:cNvSpPr txBox="1"/>
          <p:nvPr/>
        </p:nvSpPr>
        <p:spPr>
          <a:xfrm>
            <a:off x="506475" y="1136525"/>
            <a:ext cx="4197300" cy="2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see how widespread Aditya’s challenge is, we’d like to hear from you. Please take out your phone and join a quick poll.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a browser and go to </a:t>
            </a:r>
            <a:r>
              <a:rPr lang="en-CA" sz="12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menti.com</a:t>
            </a:r>
            <a:r>
              <a:rPr lang="en-C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then enter the code 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5778 4417</a:t>
            </a:r>
            <a:endParaRPr sz="2000" dirty="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(or)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the QR code on the right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g371b30e10fd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437" y="3483249"/>
            <a:ext cx="1149275" cy="11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B995A-F328-D836-1BE1-B7CA89C2F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487" y="1267457"/>
            <a:ext cx="3145575" cy="3145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1b30e10fd_1_59"/>
          <p:cNvSpPr txBox="1"/>
          <p:nvPr/>
        </p:nvSpPr>
        <p:spPr>
          <a:xfrm>
            <a:off x="359994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Why Aditya's Wait Matters: The Business Cost of a Slow Loop</a:t>
            </a:r>
            <a:endParaRPr sz="2000" b="1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371b30e10fd_1_59"/>
          <p:cNvSpPr txBox="1"/>
          <p:nvPr/>
        </p:nvSpPr>
        <p:spPr>
          <a:xfrm>
            <a:off x="7495950" y="4566000"/>
            <a:ext cx="13596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Sources: </a:t>
            </a: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[1], [2]</a:t>
            </a:r>
            <a:r>
              <a:rPr lang="en-CA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[3], [4]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371b30e10fd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75" y="742050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4" name="Google Shape;384;g371b30e10fd_1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184" y="693758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5" name="Google Shape;385;g371b30e10fd_1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5421" y="693758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6" name="Google Shape;386;g371b30e10fd_1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683" y="2689795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7" name="Google Shape;387;g371b30e10fd_1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7169" y="2653252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8" name="Google Shape;388;g371b30e10fd_1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5414" y="2752628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71b30e10fd_1_80"/>
          <p:cNvSpPr/>
          <p:nvPr/>
        </p:nvSpPr>
        <p:spPr>
          <a:xfrm>
            <a:off x="200625" y="1415900"/>
            <a:ext cx="3813900" cy="2876400"/>
          </a:xfrm>
          <a:prstGeom prst="roundRect">
            <a:avLst>
              <a:gd name="adj" fmla="val 4262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371b30e10fd_1_80"/>
          <p:cNvSpPr/>
          <p:nvPr/>
        </p:nvSpPr>
        <p:spPr>
          <a:xfrm>
            <a:off x="4342125" y="1395350"/>
            <a:ext cx="4666200" cy="28764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371b30e10fd_1_80"/>
          <p:cNvSpPr txBox="1"/>
          <p:nvPr/>
        </p:nvSpPr>
        <p:spPr>
          <a:xfrm>
            <a:off x="4670750" y="2332375"/>
            <a:ext cx="4289100" cy="1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CA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Kind</a:t>
            </a: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 a realistic environment in seconds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CA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DevSpace</a:t>
            </a: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code changes instantly.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your entire workflow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anywhere with a consistent process.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371b30e10fd_1_80"/>
          <p:cNvSpPr txBox="1"/>
          <p:nvPr/>
        </p:nvSpPr>
        <p:spPr>
          <a:xfrm>
            <a:off x="276819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The Accelerator Toolkit</a:t>
            </a:r>
            <a:endParaRPr sz="2000" b="1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371b30e10fd_1_80"/>
          <p:cNvSpPr txBox="1"/>
          <p:nvPr/>
        </p:nvSpPr>
        <p:spPr>
          <a:xfrm>
            <a:off x="223300" y="690250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1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“There’s a better way to work.”</a:t>
            </a:r>
            <a:r>
              <a:rPr lang="en-CA" sz="1800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 - Aditya</a:t>
            </a:r>
            <a:endParaRPr sz="1800" dirty="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371b30e10fd_1_80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750" y="1634025"/>
            <a:ext cx="810800" cy="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371b30e10fd_1_80" title="devspace-logo-prima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109" y="1666565"/>
            <a:ext cx="2068539" cy="4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71b30e10fd_1_80"/>
          <p:cNvSpPr txBox="1"/>
          <p:nvPr/>
        </p:nvSpPr>
        <p:spPr>
          <a:xfrm>
            <a:off x="226825" y="1339700"/>
            <a:ext cx="34494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 b="1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700" b="1" dirty="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Realistic local clusters are a hassle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 edit-build-push-deploy loop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Ephemeral test environments are expensive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 inside pods is clunky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b30e10fd_1_93"/>
          <p:cNvSpPr/>
          <p:nvPr/>
        </p:nvSpPr>
        <p:spPr>
          <a:xfrm>
            <a:off x="360000" y="1869175"/>
            <a:ext cx="8257800" cy="2120400"/>
          </a:xfrm>
          <a:prstGeom prst="roundRect">
            <a:avLst>
              <a:gd name="adj" fmla="val 4262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371b30e10fd_1_93"/>
          <p:cNvSpPr txBox="1"/>
          <p:nvPr/>
        </p:nvSpPr>
        <p:spPr>
          <a:xfrm>
            <a:off x="3176700" y="1496625"/>
            <a:ext cx="2624400" cy="7257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371b30e10fd_1_93"/>
          <p:cNvSpPr txBox="1"/>
          <p:nvPr/>
        </p:nvSpPr>
        <p:spPr>
          <a:xfrm>
            <a:off x="359994" y="-18676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The ‘Pro’ Setup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371b30e10fd_1_93"/>
          <p:cNvSpPr txBox="1"/>
          <p:nvPr/>
        </p:nvSpPr>
        <p:spPr>
          <a:xfrm>
            <a:off x="882900" y="2437575"/>
            <a:ext cx="72120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We’ll create a K8s Cluster using </a:t>
            </a:r>
            <a:r>
              <a:rPr lang="en-CA" sz="30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Kind</a:t>
            </a:r>
            <a:r>
              <a:rPr lang="en-CA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use </a:t>
            </a:r>
            <a:r>
              <a:rPr lang="en-CA" sz="30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DevSpace</a:t>
            </a:r>
            <a:r>
              <a:rPr lang="en-CA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debug and fix Aditya’s issue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71b30e10fd_1_104"/>
          <p:cNvSpPr txBox="1"/>
          <p:nvPr/>
        </p:nvSpPr>
        <p:spPr>
          <a:xfrm>
            <a:off x="275969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Under the Hood 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371b30e10fd_1_104"/>
          <p:cNvSpPr txBox="1"/>
          <p:nvPr/>
        </p:nvSpPr>
        <p:spPr>
          <a:xfrm>
            <a:off x="5802800" y="701750"/>
            <a:ext cx="2973900" cy="412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Cluster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kind.x-k8s.io/v1alpha4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control-plane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control-plane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worker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worker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worker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extraPortMappings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containerPort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30080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containerPort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30443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443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371b30e10fd_1_104"/>
          <p:cNvSpPr txBox="1"/>
          <p:nvPr/>
        </p:nvSpPr>
        <p:spPr>
          <a:xfrm>
            <a:off x="360000" y="818250"/>
            <a:ext cx="3753000" cy="23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Ephemeral cluster per branch / task</a:t>
            </a:r>
            <a:br>
              <a:rPr lang="en-CA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Zero config drift; always start clean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Auto-create &amp; tear down for every branch/feature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One-YAML multi-node cluster</a:t>
            </a:r>
            <a:br>
              <a:rPr lang="en-CA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Spin up control-plane + workers locally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Safely test HA, network policies &amp; failures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Service virtualization</a:t>
            </a:r>
            <a:br>
              <a:rPr lang="en-CA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Mock dependent microservices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Focus on a single component, not the whole stack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371b30e10fd_1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825" y="3206025"/>
            <a:ext cx="2123799" cy="16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371b30e10fd_1_104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825" y="40125"/>
            <a:ext cx="810800" cy="4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3d58466d6_0_4"/>
          <p:cNvSpPr txBox="1"/>
          <p:nvPr/>
        </p:nvSpPr>
        <p:spPr>
          <a:xfrm>
            <a:off x="359994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Under the Hood 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373d58466d6_0_4"/>
          <p:cNvSpPr txBox="1"/>
          <p:nvPr/>
        </p:nvSpPr>
        <p:spPr>
          <a:xfrm>
            <a:off x="433325" y="867000"/>
            <a:ext cx="7979100" cy="3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Rapid inner-loop development</a:t>
            </a:r>
            <a:b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Hot-reload your containerized app in seconds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Sync local files directly into running pods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Debug services effortlessly — no more grepping logs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Teams need control without complexity</a:t>
            </a:r>
            <a:endParaRPr sz="13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Develop seamlessly on any K8s cluster — local or remote — as if it's right on your laptop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Customize dev workflows with simple YAML tweaks beyond the default dev, build, and deploy flows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Developer first design from the start</a:t>
            </a:r>
            <a:endParaRPr sz="1300" b="1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Supports dev with guided questions and reusable templates for quick onboarding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Lightweight CLI integrates cleanly with kubectl workflows; No agents or daemons — zero footprint on your cluster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DevSpace UI lets you replay or inspect the custom commands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g373d58466d6_0_4" title="devspace-logo-primar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484" y="109203"/>
            <a:ext cx="2068539" cy="4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73d58466d6_0_4"/>
          <p:cNvSpPr txBox="1"/>
          <p:nvPr/>
        </p:nvSpPr>
        <p:spPr>
          <a:xfrm>
            <a:off x="2435550" y="4188438"/>
            <a:ext cx="4272900" cy="4770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DevSpace is like kubectl on steroids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73d741f5de_0_116"/>
          <p:cNvSpPr/>
          <p:nvPr/>
        </p:nvSpPr>
        <p:spPr>
          <a:xfrm>
            <a:off x="379725" y="1623575"/>
            <a:ext cx="5064600" cy="31713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373d741f5de_0_116"/>
          <p:cNvSpPr txBox="1"/>
          <p:nvPr/>
        </p:nvSpPr>
        <p:spPr>
          <a:xfrm>
            <a:off x="359994" y="-1523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The Pro World: 12 Minute Feedback Loop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73d741f5de_0_116"/>
          <p:cNvSpPr txBox="1"/>
          <p:nvPr/>
        </p:nvSpPr>
        <p:spPr>
          <a:xfrm>
            <a:off x="360000" y="936588"/>
            <a:ext cx="49065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i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Good tools don't just make you faster; </a:t>
            </a:r>
            <a:endParaRPr sz="1600" b="1" i="1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i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they let you stay in the flow - Aditya</a:t>
            </a:r>
            <a:endParaRPr sz="1600" b="1" i="1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373d741f5de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325" y="894450"/>
            <a:ext cx="3045900" cy="3900600"/>
          </a:xfrm>
          <a:prstGeom prst="roundRect">
            <a:avLst>
              <a:gd name="adj" fmla="val 4236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4" name="Google Shape;434;g373d741f5de_0_116" title="WhatsApp Image 2025-07-30 at 9.16.53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50" y="1814500"/>
            <a:ext cx="4823326" cy="280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60000" y="1917625"/>
            <a:ext cx="62766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en-CA" sz="5700" b="1" baseline="30000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CA" sz="5700" b="1" baseline="30000" dirty="0">
                <a:latin typeface="Calibri"/>
                <a:ea typeface="Calibri"/>
                <a:cs typeface="Calibri"/>
                <a:sym typeface="Calibri"/>
              </a:rPr>
              <a:t>Slow</a:t>
            </a:r>
            <a:r>
              <a:rPr lang="en-CA" sz="5700" b="1" baseline="30000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CA" sz="5700" b="1" baseline="30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endParaRPr sz="5700" b="1" baseline="30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en-CA" sz="2600" b="1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Accelerating Kubernetes Native Development with Kind &amp; DevSpace</a:t>
            </a:r>
            <a:endParaRPr sz="2600" i="0" u="none" strike="noStrike" cap="none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" title="AVX-Color-White.png"/>
          <p:cNvPicPr preferRelativeResize="0"/>
          <p:nvPr/>
        </p:nvPicPr>
        <p:blipFill rotWithShape="1">
          <a:blip r:embed="rId3">
            <a:alphaModFix/>
          </a:blip>
          <a:srcRect t="24393" b="22612"/>
          <a:stretch/>
        </p:blipFill>
        <p:spPr>
          <a:xfrm>
            <a:off x="206757" y="3986590"/>
            <a:ext cx="2334126" cy="50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3d741f5de_0_92"/>
          <p:cNvSpPr/>
          <p:nvPr/>
        </p:nvSpPr>
        <p:spPr>
          <a:xfrm>
            <a:off x="3377925" y="818250"/>
            <a:ext cx="5605800" cy="3814500"/>
          </a:xfrm>
          <a:prstGeom prst="roundRect">
            <a:avLst>
              <a:gd name="adj" fmla="val 4262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373d741f5de_0_92"/>
          <p:cNvSpPr/>
          <p:nvPr/>
        </p:nvSpPr>
        <p:spPr>
          <a:xfrm>
            <a:off x="379725" y="818250"/>
            <a:ext cx="5605800" cy="38145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373d741f5de_0_92"/>
          <p:cNvSpPr txBox="1"/>
          <p:nvPr/>
        </p:nvSpPr>
        <p:spPr>
          <a:xfrm>
            <a:off x="379725" y="0"/>
            <a:ext cx="78867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Key Learnings &amp; Takeaways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373d741f5de_0_92"/>
          <p:cNvSpPr txBox="1"/>
          <p:nvPr/>
        </p:nvSpPr>
        <p:spPr>
          <a:xfrm>
            <a:off x="6223725" y="963325"/>
            <a:ext cx="2484300" cy="3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Takeaways</a:t>
            </a:r>
            <a:endParaRPr sz="1800" b="1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 Left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It's About Fidelity, Not Just Speed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 the Tools to fix </a:t>
            </a:r>
            <a:r>
              <a:rPr lang="en-CA" sz="1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Bottleneck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373d741f5de_0_92"/>
          <p:cNvSpPr txBox="1"/>
          <p:nvPr/>
        </p:nvSpPr>
        <p:spPr>
          <a:xfrm>
            <a:off x="446575" y="883200"/>
            <a:ext cx="5355000" cy="3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Our Learnings</a:t>
            </a:r>
            <a:endParaRPr sz="1800" b="1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Onboarding time slashed:</a:t>
            </a: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day ➜ 1 hour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 feedback loop accelerated:</a:t>
            </a: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60 min ➜ 5 min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Ship a wrapper script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bundles all tooling, so you can swap tools or tweak the flow without disrupting devs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Instant code comprehension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even for unfamiliar repos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800"/>
              <a:buChar char="●"/>
            </a:pP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Live, in-IDE debugging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production-like clusters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3d741f5de_0_53"/>
          <p:cNvSpPr/>
          <p:nvPr/>
        </p:nvSpPr>
        <p:spPr>
          <a:xfrm>
            <a:off x="379725" y="818250"/>
            <a:ext cx="8236200" cy="18015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373d741f5de_0_53"/>
          <p:cNvSpPr txBox="1"/>
          <p:nvPr/>
        </p:nvSpPr>
        <p:spPr>
          <a:xfrm>
            <a:off x="275944" y="-13296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373d741f5de_0_53"/>
          <p:cNvSpPr txBox="1"/>
          <p:nvPr/>
        </p:nvSpPr>
        <p:spPr>
          <a:xfrm>
            <a:off x="151525" y="765550"/>
            <a:ext cx="8692200" cy="1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373d741f5de_0_53"/>
          <p:cNvSpPr txBox="1"/>
          <p:nvPr/>
        </p:nvSpPr>
        <p:spPr>
          <a:xfrm>
            <a:off x="562850" y="942600"/>
            <a:ext cx="8153400" cy="1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DevOps survey showing 69 % of developers lose ≥ 8 hours per week - </a:t>
            </a:r>
            <a:r>
              <a:rPr lang="en-CA" sz="12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devops.com</a:t>
            </a:r>
            <a:endParaRPr sz="1200" i="1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Cortex report indicating 58 % of leaders see &gt; 5 hours/week lost - </a:t>
            </a:r>
            <a:r>
              <a:rPr lang="en-CA" sz="12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cortex.io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Article outlining DORA metrics and elite vs low performance benchmarks - </a:t>
            </a:r>
            <a:r>
              <a:rPr lang="en-CA" sz="12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datadoghq.com</a:t>
            </a:r>
            <a:endParaRPr sz="1200" i="1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Report showing improvements in customer satisfaction and employee experience from boosting developer productivity - </a:t>
            </a:r>
            <a:r>
              <a:rPr lang="en-CA" sz="12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mckinsey.com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5;g373d741f5de_0_16">
            <a:extLst>
              <a:ext uri="{FF2B5EF4-FFF2-40B4-BE49-F238E27FC236}">
                <a16:creationId xmlns:a16="http://schemas.microsoft.com/office/drawing/2014/main" id="{13511F77-6C30-AB43-3251-CD0DED5E8EB8}"/>
              </a:ext>
            </a:extLst>
          </p:cNvPr>
          <p:cNvSpPr/>
          <p:nvPr/>
        </p:nvSpPr>
        <p:spPr>
          <a:xfrm>
            <a:off x="3120783" y="1284750"/>
            <a:ext cx="2986104" cy="302895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373d741f5de_0_99"/>
          <p:cNvSpPr txBox="1"/>
          <p:nvPr/>
        </p:nvSpPr>
        <p:spPr>
          <a:xfrm>
            <a:off x="359994" y="-16511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Demo Code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373d741f5de_0_99"/>
          <p:cNvSpPr txBox="1"/>
          <p:nvPr/>
        </p:nvSpPr>
        <p:spPr>
          <a:xfrm>
            <a:off x="2745900" y="4187784"/>
            <a:ext cx="3652200" cy="64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800" b="1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Get the Slides &amp; Demo Code</a:t>
            </a:r>
            <a:endParaRPr sz="1800" dirty="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373d741f5de_0_99"/>
          <p:cNvSpPr txBox="1"/>
          <p:nvPr/>
        </p:nvSpPr>
        <p:spPr>
          <a:xfrm>
            <a:off x="2573775" y="769550"/>
            <a:ext cx="45852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https://github.com/RaghuChandrasekaran/kubecon-india-2025/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g373d741f5de_0_99" title="qr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1366271"/>
            <a:ext cx="2821513" cy="282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73d741f5de_0_16"/>
          <p:cNvSpPr/>
          <p:nvPr/>
        </p:nvSpPr>
        <p:spPr>
          <a:xfrm>
            <a:off x="4987725" y="1136500"/>
            <a:ext cx="3152700" cy="34311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373d741f5de_0_16"/>
          <p:cNvSpPr/>
          <p:nvPr/>
        </p:nvSpPr>
        <p:spPr>
          <a:xfrm>
            <a:off x="829350" y="1136500"/>
            <a:ext cx="3152700" cy="34311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373d741f5de_0_16"/>
          <p:cNvSpPr txBox="1"/>
          <p:nvPr/>
        </p:nvSpPr>
        <p:spPr>
          <a:xfrm>
            <a:off x="308444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Thank you, Let’s Connect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373d741f5de_0_16"/>
          <p:cNvSpPr txBox="1"/>
          <p:nvPr/>
        </p:nvSpPr>
        <p:spPr>
          <a:xfrm>
            <a:off x="829350" y="1259975"/>
            <a:ext cx="3168600" cy="4611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Raghu Chandrasekaran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373d741f5de_0_16"/>
          <p:cNvSpPr txBox="1"/>
          <p:nvPr/>
        </p:nvSpPr>
        <p:spPr>
          <a:xfrm>
            <a:off x="8704525" y="1224525"/>
            <a:ext cx="45852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373d741f5de_0_16" title="qr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688" y="1838625"/>
            <a:ext cx="2481825" cy="24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73d741f5de_0_16" title="qrco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425" y="1838625"/>
            <a:ext cx="2415400" cy="24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73d741f5de_0_16"/>
          <p:cNvSpPr txBox="1"/>
          <p:nvPr/>
        </p:nvSpPr>
        <p:spPr>
          <a:xfrm>
            <a:off x="4987875" y="1259975"/>
            <a:ext cx="3168600" cy="4611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Naveenkumar Kumanan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22f854389_0_9"/>
          <p:cNvSpPr txBox="1"/>
          <p:nvPr/>
        </p:nvSpPr>
        <p:spPr>
          <a:xfrm>
            <a:off x="276819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About Us</a:t>
            </a:r>
            <a:endParaRPr sz="2000" b="1" i="0" u="none" strike="noStrike" cap="none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3722f854389_0_9" title="WhatsApp Image 2025-07-30 at 8.25.23 PM.jpeg"/>
          <p:cNvPicPr preferRelativeResize="0"/>
          <p:nvPr/>
        </p:nvPicPr>
        <p:blipFill rotWithShape="1">
          <a:blip r:embed="rId3">
            <a:alphaModFix/>
          </a:blip>
          <a:srcRect b="24017"/>
          <a:stretch/>
        </p:blipFill>
        <p:spPr>
          <a:xfrm>
            <a:off x="5157650" y="979350"/>
            <a:ext cx="1629600" cy="15924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3" name="Google Shape;233;g3722f854389_0_9" title="ID_Card.jpg"/>
          <p:cNvPicPr preferRelativeResize="0"/>
          <p:nvPr/>
        </p:nvPicPr>
        <p:blipFill rotWithShape="1">
          <a:blip r:embed="rId4">
            <a:alphaModFix/>
          </a:blip>
          <a:srcRect l="13510" t="3567" r="7941" b="36480"/>
          <a:stretch/>
        </p:blipFill>
        <p:spPr>
          <a:xfrm>
            <a:off x="2102250" y="986398"/>
            <a:ext cx="1629600" cy="15783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4" name="Google Shape;234;g3722f854389_0_9"/>
          <p:cNvSpPr txBox="1"/>
          <p:nvPr/>
        </p:nvSpPr>
        <p:spPr>
          <a:xfrm>
            <a:off x="1803450" y="2652349"/>
            <a:ext cx="2227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Raghu Chandrasekaran</a:t>
            </a:r>
            <a:r>
              <a:rPr lang="en-C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Solutions Architect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722f854389_0_9"/>
          <p:cNvSpPr txBox="1"/>
          <p:nvPr/>
        </p:nvSpPr>
        <p:spPr>
          <a:xfrm>
            <a:off x="4738850" y="2652349"/>
            <a:ext cx="2467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Naveenkumar Kumanan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Development Engineer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3722f854389_0_9" title="AVX_SIgnature-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950" y="3503835"/>
            <a:ext cx="5238831" cy="12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2963a97b3_0_35"/>
          <p:cNvSpPr txBox="1"/>
          <p:nvPr/>
        </p:nvSpPr>
        <p:spPr>
          <a:xfrm>
            <a:off x="277113" y="522800"/>
            <a:ext cx="49761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1300" b="1" i="0" u="none" strike="noStrike" cap="none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Aditya’s first week at </a:t>
            </a:r>
            <a:r>
              <a:rPr lang="en-CA" sz="1300" b="1" i="0" u="none" strike="noStrike" cap="none" dirty="0" err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Clusterly</a:t>
            </a:r>
            <a:r>
              <a:rPr lang="en-CA" sz="1300" b="1" i="0" u="none" strike="noStrike" cap="none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b="1" i="0" u="none" strike="noStrike" cap="none" dirty="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CA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Clusterly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 e-commerce giant has polyglot microservices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His </a:t>
            </a:r>
            <a:r>
              <a:rPr lang="en-CA" sz="12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assignment - Fix a simple bug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72963a97b3_0_35"/>
          <p:cNvSpPr txBox="1"/>
          <p:nvPr/>
        </p:nvSpPr>
        <p:spPr>
          <a:xfrm>
            <a:off x="980175" y="50803"/>
            <a:ext cx="78867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i="0" u="none" strike="noStrike" cap="none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Meet Aditya: Week 1 at </a:t>
            </a:r>
            <a:r>
              <a:rPr lang="en-CA" sz="2000" b="1" i="0" u="none" strike="noStrike" cap="none" dirty="0" err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Clusterly</a:t>
            </a:r>
            <a:r>
              <a:rPr lang="en-CA" sz="2000" b="1" i="0" u="none" strike="noStrike" cap="none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pic>
        <p:nvPicPr>
          <p:cNvPr id="243" name="Google Shape;243;g372963a97b3_0_35" title="ChatGPT Image Jul 27, 2025, 09_22_18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72963a97b3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63" y="1485567"/>
            <a:ext cx="8076627" cy="3135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72963a97b3_0_35"/>
          <p:cNvSpPr txBox="1"/>
          <p:nvPr/>
        </p:nvSpPr>
        <p:spPr>
          <a:xfrm>
            <a:off x="1905425" y="4761750"/>
            <a:ext cx="6315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inspired by</a:t>
            </a:r>
            <a:r>
              <a:rPr lang="en-CA" sz="8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CA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@</a:t>
            </a:r>
            <a:r>
              <a:rPr lang="en-CA" sz="8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venkataravuri</a:t>
            </a:r>
            <a:r>
              <a:rPr lang="en-CA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's</a:t>
            </a: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ecommerce-microservices-sample</a:t>
            </a: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Forked and customized for the fictitious </a:t>
            </a:r>
            <a:r>
              <a:rPr lang="en-CA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Clusterly</a:t>
            </a: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e-commerce app.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372963a97b3_0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73" y="1132914"/>
            <a:ext cx="2877673" cy="287767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72963a97b3_0_123"/>
          <p:cNvSpPr/>
          <p:nvPr/>
        </p:nvSpPr>
        <p:spPr>
          <a:xfrm>
            <a:off x="3713843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Excited to build the Cart backend! Let’s ship innovation 😄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72963a97b3_0_123"/>
          <p:cNvSpPr txBox="1"/>
          <p:nvPr/>
        </p:nvSpPr>
        <p:spPr>
          <a:xfrm>
            <a:off x="3732927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53" name="Google Shape;253;g372963a97b3_0_123"/>
          <p:cNvSpPr/>
          <p:nvPr/>
        </p:nvSpPr>
        <p:spPr>
          <a:xfrm>
            <a:off x="3834104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72963a97b3_0_123"/>
          <p:cNvSpPr txBox="1"/>
          <p:nvPr/>
        </p:nvSpPr>
        <p:spPr>
          <a:xfrm>
            <a:off x="980187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372963a97b3_0_123" title="ChatGPT Image Jul 27, 2025, 09_22_18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/>
      <p:bldP spid="2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372963a97b3_0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73" y="1132914"/>
            <a:ext cx="2877673" cy="287767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72963a97b3_0_132"/>
          <p:cNvSpPr/>
          <p:nvPr/>
        </p:nvSpPr>
        <p:spPr>
          <a:xfrm>
            <a:off x="3525106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r>
              <a:rPr lang="en-CA" sz="1200">
                <a:solidFill>
                  <a:schemeClr val="dk1"/>
                </a:solidFill>
              </a:rPr>
              <a:t> Dependency</a:t>
            </a: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No worries, spinning it up 😌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72963a97b3_0_132"/>
          <p:cNvSpPr txBox="1"/>
          <p:nvPr/>
        </p:nvSpPr>
        <p:spPr>
          <a:xfrm>
            <a:off x="3921264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63" name="Google Shape;263;g372963a97b3_0_132"/>
          <p:cNvSpPr/>
          <p:nvPr/>
        </p:nvSpPr>
        <p:spPr>
          <a:xfrm>
            <a:off x="4022441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72963a97b3_0_132"/>
          <p:cNvSpPr txBox="1"/>
          <p:nvPr/>
        </p:nvSpPr>
        <p:spPr>
          <a:xfrm>
            <a:off x="5425830" y="316434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265" name="Google Shape;265;g372963a97b3_0_132"/>
          <p:cNvSpPr/>
          <p:nvPr/>
        </p:nvSpPr>
        <p:spPr>
          <a:xfrm>
            <a:off x="5798516" y="2548617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g372963a97b3_0_132"/>
          <p:cNvCxnSpPr/>
          <p:nvPr/>
        </p:nvCxnSpPr>
        <p:spPr>
          <a:xfrm>
            <a:off x="5096563" y="2904565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7" name="Google Shape;267;g372963a97b3_0_132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372963a97b3_0_132" title="ChatGPT Image Jul 27, 2025, 09_22_18 P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372963a97b3_0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73" y="1132914"/>
            <a:ext cx="2877673" cy="287767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72963a97b3_0_144"/>
          <p:cNvSpPr/>
          <p:nvPr/>
        </p:nvSpPr>
        <p:spPr>
          <a:xfrm>
            <a:off x="3525106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 API </a:t>
            </a:r>
            <a:r>
              <a:rPr lang="en-CA" sz="1200">
                <a:solidFill>
                  <a:schemeClr val="dk1"/>
                </a:solidFill>
              </a:rPr>
              <a:t>up and running -</a:t>
            </a: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CA" sz="1200">
                <a:solidFill>
                  <a:schemeClr val="dk1"/>
                </a:solidFill>
              </a:rPr>
              <a:t>Next </a:t>
            </a: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 UI 🙂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72963a97b3_0_144"/>
          <p:cNvSpPr txBox="1"/>
          <p:nvPr/>
        </p:nvSpPr>
        <p:spPr>
          <a:xfrm>
            <a:off x="4175789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76" name="Google Shape;276;g372963a97b3_0_144"/>
          <p:cNvSpPr/>
          <p:nvPr/>
        </p:nvSpPr>
        <p:spPr>
          <a:xfrm>
            <a:off x="4276966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72963a97b3_0_144"/>
          <p:cNvSpPr txBox="1"/>
          <p:nvPr/>
        </p:nvSpPr>
        <p:spPr>
          <a:xfrm>
            <a:off x="5736917" y="316434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278" name="Google Shape;278;g372963a97b3_0_144"/>
          <p:cNvSpPr/>
          <p:nvPr/>
        </p:nvSpPr>
        <p:spPr>
          <a:xfrm>
            <a:off x="6109603" y="2548617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g372963a97b3_0_144"/>
          <p:cNvCxnSpPr/>
          <p:nvPr/>
        </p:nvCxnSpPr>
        <p:spPr>
          <a:xfrm>
            <a:off x="5407650" y="2904565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0" name="Google Shape;280;g372963a97b3_0_144"/>
          <p:cNvSpPr txBox="1"/>
          <p:nvPr/>
        </p:nvSpPr>
        <p:spPr>
          <a:xfrm>
            <a:off x="7213536" y="314204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281" name="Google Shape;281;g372963a97b3_0_144"/>
          <p:cNvSpPr/>
          <p:nvPr/>
        </p:nvSpPr>
        <p:spPr>
          <a:xfrm>
            <a:off x="7495211" y="2388005"/>
            <a:ext cx="706200" cy="68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g372963a97b3_0_144"/>
          <p:cNvCxnSpPr/>
          <p:nvPr/>
        </p:nvCxnSpPr>
        <p:spPr>
          <a:xfrm>
            <a:off x="6941176" y="2904565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3" name="Google Shape;283;g372963a97b3_0_144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372963a97b3_0_144" title="ChatGPT Image Jul 27, 2025, 09_22_18 PM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3;g372963a97b3_0_144">
            <a:extLst>
              <a:ext uri="{FF2B5EF4-FFF2-40B4-BE49-F238E27FC236}">
                <a16:creationId xmlns:a16="http://schemas.microsoft.com/office/drawing/2014/main" id="{3A57EEE0-AF6F-F698-FB69-B7138F0A95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541" y="1502792"/>
            <a:ext cx="2305999" cy="23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72963a97b3_0_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320" y="1294278"/>
            <a:ext cx="2723028" cy="27230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72963a97b3_0_159"/>
          <p:cNvSpPr/>
          <p:nvPr/>
        </p:nvSpPr>
        <p:spPr>
          <a:xfrm>
            <a:off x="3495874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Wait… Store UI needs</a:t>
            </a:r>
            <a:r>
              <a:rPr lang="en-CA" sz="1200">
                <a:solidFill>
                  <a:schemeClr val="dk1"/>
                </a:solidFill>
              </a:rPr>
              <a:t> </a:t>
            </a: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service for real items? 🤨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72963a97b3_0_159"/>
          <p:cNvSpPr txBox="1"/>
          <p:nvPr/>
        </p:nvSpPr>
        <p:spPr>
          <a:xfrm>
            <a:off x="4193691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92" name="Google Shape;292;g372963a97b3_0_159"/>
          <p:cNvSpPr/>
          <p:nvPr/>
        </p:nvSpPr>
        <p:spPr>
          <a:xfrm>
            <a:off x="4294868" y="2420435"/>
            <a:ext cx="891300" cy="764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372963a97b3_0_159"/>
          <p:cNvSpPr txBox="1"/>
          <p:nvPr/>
        </p:nvSpPr>
        <p:spPr>
          <a:xfrm>
            <a:off x="5792527" y="316434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294" name="Google Shape;294;g372963a97b3_0_159"/>
          <p:cNvSpPr/>
          <p:nvPr/>
        </p:nvSpPr>
        <p:spPr>
          <a:xfrm>
            <a:off x="6165213" y="2548617"/>
            <a:ext cx="524100" cy="507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g372963a97b3_0_159"/>
          <p:cNvCxnSpPr/>
          <p:nvPr/>
        </p:nvCxnSpPr>
        <p:spPr>
          <a:xfrm>
            <a:off x="5463260" y="2904565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6" name="Google Shape;296;g372963a97b3_0_159"/>
          <p:cNvSpPr txBox="1"/>
          <p:nvPr/>
        </p:nvSpPr>
        <p:spPr>
          <a:xfrm>
            <a:off x="7269146" y="314204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297" name="Google Shape;297;g372963a97b3_0_159"/>
          <p:cNvSpPr/>
          <p:nvPr/>
        </p:nvSpPr>
        <p:spPr>
          <a:xfrm>
            <a:off x="7550821" y="2388005"/>
            <a:ext cx="706200" cy="684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72963a97b3_0_159"/>
          <p:cNvSpPr txBox="1"/>
          <p:nvPr/>
        </p:nvSpPr>
        <p:spPr>
          <a:xfrm>
            <a:off x="7221521" y="4725753"/>
            <a:ext cx="1492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Microservice</a:t>
            </a:r>
            <a:endParaRPr/>
          </a:p>
        </p:txBody>
      </p:sp>
      <p:sp>
        <p:nvSpPr>
          <p:cNvPr id="299" name="Google Shape;299;g372963a97b3_0_159"/>
          <p:cNvSpPr/>
          <p:nvPr/>
        </p:nvSpPr>
        <p:spPr>
          <a:xfrm>
            <a:off x="7519542" y="3951898"/>
            <a:ext cx="658500" cy="741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Google Shape;300;g372963a97b3_0_159"/>
          <p:cNvCxnSpPr/>
          <p:nvPr/>
        </p:nvCxnSpPr>
        <p:spPr>
          <a:xfrm>
            <a:off x="6996786" y="2904565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1" name="Google Shape;301;g372963a97b3_0_159"/>
          <p:cNvCxnSpPr/>
          <p:nvPr/>
        </p:nvCxnSpPr>
        <p:spPr>
          <a:xfrm>
            <a:off x="7807531" y="3502097"/>
            <a:ext cx="0" cy="3510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2" name="Google Shape;302;g372963a97b3_0_159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372963a97b3_0_159" title="ChatGPT Image Jul 27, 2025, 09_22_18 PM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372963a97b3_0_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20" y="1294278"/>
            <a:ext cx="2723028" cy="272302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372963a97b3_0_177"/>
          <p:cNvSpPr txBox="1"/>
          <p:nvPr/>
        </p:nvSpPr>
        <p:spPr>
          <a:xfrm>
            <a:off x="4502251" y="313693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310" name="Google Shape;310;g372963a97b3_0_177"/>
          <p:cNvSpPr/>
          <p:nvPr/>
        </p:nvSpPr>
        <p:spPr>
          <a:xfrm>
            <a:off x="4603428" y="2411009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72963a97b3_0_177"/>
          <p:cNvSpPr txBox="1"/>
          <p:nvPr/>
        </p:nvSpPr>
        <p:spPr>
          <a:xfrm>
            <a:off x="6101087" y="3154919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312" name="Google Shape;312;g372963a97b3_0_177"/>
          <p:cNvSpPr/>
          <p:nvPr/>
        </p:nvSpPr>
        <p:spPr>
          <a:xfrm>
            <a:off x="6473773" y="2539191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g372963a97b3_0_177"/>
          <p:cNvCxnSpPr/>
          <p:nvPr/>
        </p:nvCxnSpPr>
        <p:spPr>
          <a:xfrm>
            <a:off x="5771820" y="2895139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g372963a97b3_0_177"/>
          <p:cNvSpPr txBox="1"/>
          <p:nvPr/>
        </p:nvSpPr>
        <p:spPr>
          <a:xfrm>
            <a:off x="7577706" y="313261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315" name="Google Shape;315;g372963a97b3_0_177"/>
          <p:cNvSpPr/>
          <p:nvPr/>
        </p:nvSpPr>
        <p:spPr>
          <a:xfrm>
            <a:off x="7859381" y="2378579"/>
            <a:ext cx="706200" cy="68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72963a97b3_0_177"/>
          <p:cNvSpPr txBox="1"/>
          <p:nvPr/>
        </p:nvSpPr>
        <p:spPr>
          <a:xfrm>
            <a:off x="7530081" y="4716327"/>
            <a:ext cx="1492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Microservice</a:t>
            </a:r>
            <a:endParaRPr/>
          </a:p>
        </p:txBody>
      </p:sp>
      <p:sp>
        <p:nvSpPr>
          <p:cNvPr id="317" name="Google Shape;317;g372963a97b3_0_177"/>
          <p:cNvSpPr/>
          <p:nvPr/>
        </p:nvSpPr>
        <p:spPr>
          <a:xfrm>
            <a:off x="7828102" y="3942472"/>
            <a:ext cx="658500" cy="7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372963a97b3_0_177"/>
          <p:cNvSpPr txBox="1"/>
          <p:nvPr/>
        </p:nvSpPr>
        <p:spPr>
          <a:xfrm>
            <a:off x="5880777" y="471632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 DB</a:t>
            </a:r>
            <a:endParaRPr/>
          </a:p>
        </p:txBody>
      </p:sp>
      <p:sp>
        <p:nvSpPr>
          <p:cNvPr id="319" name="Google Shape;319;g372963a97b3_0_177"/>
          <p:cNvSpPr/>
          <p:nvPr/>
        </p:nvSpPr>
        <p:spPr>
          <a:xfrm>
            <a:off x="6163582" y="3942472"/>
            <a:ext cx="704100" cy="741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372963a97b3_0_177"/>
          <p:cNvCxnSpPr/>
          <p:nvPr/>
        </p:nvCxnSpPr>
        <p:spPr>
          <a:xfrm>
            <a:off x="7305346" y="2895139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1" name="Google Shape;321;g372963a97b3_0_177"/>
          <p:cNvCxnSpPr/>
          <p:nvPr/>
        </p:nvCxnSpPr>
        <p:spPr>
          <a:xfrm>
            <a:off x="8116091" y="3492671"/>
            <a:ext cx="0" cy="3510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2" name="Google Shape;322;g372963a97b3_0_177"/>
          <p:cNvCxnSpPr/>
          <p:nvPr/>
        </p:nvCxnSpPr>
        <p:spPr>
          <a:xfrm rot="10800000">
            <a:off x="7132881" y="432552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3" name="Google Shape;323;g372963a97b3_0_177"/>
          <p:cNvSpPr/>
          <p:nvPr/>
        </p:nvSpPr>
        <p:spPr>
          <a:xfrm>
            <a:off x="3512203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Oh great, Product needs Mongo running too 😤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372963a97b3_0_177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g372963a97b3_0_177" title="ChatGPT Image Jul 27, 2025, 09_22_18 PM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ppViewX ">
      <a:dk1>
        <a:srgbClr val="12122C"/>
      </a:dk1>
      <a:lt1>
        <a:srgbClr val="FFFFFF"/>
      </a:lt1>
      <a:dk2>
        <a:srgbClr val="EE4137"/>
      </a:dk2>
      <a:lt2>
        <a:srgbClr val="EAF3F7"/>
      </a:lt2>
      <a:accent1>
        <a:srgbClr val="5103F5"/>
      </a:accent1>
      <a:accent2>
        <a:srgbClr val="5103F5"/>
      </a:accent2>
      <a:accent3>
        <a:srgbClr val="EAF3F7"/>
      </a:accent3>
      <a:accent4>
        <a:srgbClr val="12122C"/>
      </a:accent4>
      <a:accent5>
        <a:srgbClr val="EE4137"/>
      </a:accent5>
      <a:accent6>
        <a:srgbClr val="EE4137"/>
      </a:accent6>
      <a:hlink>
        <a:srgbClr val="4A00FF"/>
      </a:hlink>
      <a:folHlink>
        <a:srgbClr val="4B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864</Words>
  <Application>Microsoft Office PowerPoint</Application>
  <PresentationFormat>On-screen Show (16:9)</PresentationFormat>
  <Paragraphs>135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Courier New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Alex Contini</dc:creator>
  <cp:lastModifiedBy>Raghu C</cp:lastModifiedBy>
  <cp:revision>3</cp:revision>
  <dcterms:created xsi:type="dcterms:W3CDTF">2019-07-29T21:37:05Z</dcterms:created>
  <dcterms:modified xsi:type="dcterms:W3CDTF">2025-08-04T17:13:03Z</dcterms:modified>
</cp:coreProperties>
</file>